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7559675" cy="106918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8898"/>
    <p:restoredTop sz="94712"/>
  </p:normalViewPr>
  <p:slideViewPr>
    <p:cSldViewPr snapToGrid="0">
      <p:cViewPr varScale="1">
        <p:scale>
          <a:sx n="97" d="100"/>
          <a:sy n="97" d="100"/>
        </p:scale>
        <p:origin x="2136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6976" y="1749795"/>
            <a:ext cx="6425724" cy="3722335"/>
          </a:xfrm>
        </p:spPr>
        <p:txBody>
          <a:bodyPr anchor="b"/>
          <a:lstStyle>
            <a:lvl1pPr algn="ctr">
              <a:defRPr sz="496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44960" y="5615678"/>
            <a:ext cx="5669756" cy="2581379"/>
          </a:xfrm>
        </p:spPr>
        <p:txBody>
          <a:bodyPr/>
          <a:lstStyle>
            <a:lvl1pPr marL="0" indent="0" algn="ctr">
              <a:buNone/>
              <a:defRPr sz="1984"/>
            </a:lvl1pPr>
            <a:lvl2pPr marL="377967" indent="0" algn="ctr">
              <a:buNone/>
              <a:defRPr sz="1653"/>
            </a:lvl2pPr>
            <a:lvl3pPr marL="755934" indent="0" algn="ctr">
              <a:buNone/>
              <a:defRPr sz="1488"/>
            </a:lvl3pPr>
            <a:lvl4pPr marL="1133902" indent="0" algn="ctr">
              <a:buNone/>
              <a:defRPr sz="1323"/>
            </a:lvl4pPr>
            <a:lvl5pPr marL="1511869" indent="0" algn="ctr">
              <a:buNone/>
              <a:defRPr sz="1323"/>
            </a:lvl5pPr>
            <a:lvl6pPr marL="1889836" indent="0" algn="ctr">
              <a:buNone/>
              <a:defRPr sz="1323"/>
            </a:lvl6pPr>
            <a:lvl7pPr marL="2267803" indent="0" algn="ctr">
              <a:buNone/>
              <a:defRPr sz="1323"/>
            </a:lvl7pPr>
            <a:lvl8pPr marL="2645771" indent="0" algn="ctr">
              <a:buNone/>
              <a:defRPr sz="1323"/>
            </a:lvl8pPr>
            <a:lvl9pPr marL="3023738" indent="0" algn="ctr">
              <a:buNone/>
              <a:defRPr sz="1323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608F7-9116-4F43-880D-0552CBB625A3}" type="datetimeFigureOut">
              <a:rPr kumimoji="1" lang="ja-JP" altLang="en-US" smtClean="0"/>
              <a:t>2025/1/9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D13D8-6116-BB42-B21F-E92EC53E8F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79609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608F7-9116-4F43-880D-0552CBB625A3}" type="datetimeFigureOut">
              <a:rPr kumimoji="1" lang="ja-JP" altLang="en-US" smtClean="0"/>
              <a:t>2025/1/9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D13D8-6116-BB42-B21F-E92EC53E8F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45463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409893" y="569240"/>
            <a:ext cx="1630055" cy="906081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9728" y="569240"/>
            <a:ext cx="4795669" cy="906081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608F7-9116-4F43-880D-0552CBB625A3}" type="datetimeFigureOut">
              <a:rPr kumimoji="1" lang="ja-JP" altLang="en-US" smtClean="0"/>
              <a:t>2025/1/9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D13D8-6116-BB42-B21F-E92EC53E8F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3377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608F7-9116-4F43-880D-0552CBB625A3}" type="datetimeFigureOut">
              <a:rPr kumimoji="1" lang="ja-JP" altLang="en-US" smtClean="0"/>
              <a:t>2025/1/9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D13D8-6116-BB42-B21F-E92EC53E8F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5222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791" y="2665532"/>
            <a:ext cx="6520220" cy="4447496"/>
          </a:xfrm>
        </p:spPr>
        <p:txBody>
          <a:bodyPr anchor="b"/>
          <a:lstStyle>
            <a:lvl1pPr>
              <a:defRPr sz="496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5791" y="7155103"/>
            <a:ext cx="6520220" cy="2338833"/>
          </a:xfrm>
        </p:spPr>
        <p:txBody>
          <a:bodyPr/>
          <a:lstStyle>
            <a:lvl1pPr marL="0" indent="0">
              <a:buNone/>
              <a:defRPr sz="1984">
                <a:solidFill>
                  <a:schemeClr val="tx1">
                    <a:tint val="82000"/>
                  </a:schemeClr>
                </a:solidFill>
              </a:defRPr>
            </a:lvl1pPr>
            <a:lvl2pPr marL="377967" indent="0">
              <a:buNone/>
              <a:defRPr sz="1653">
                <a:solidFill>
                  <a:schemeClr val="tx1">
                    <a:tint val="82000"/>
                  </a:schemeClr>
                </a:solidFill>
              </a:defRPr>
            </a:lvl2pPr>
            <a:lvl3pPr marL="755934" indent="0">
              <a:buNone/>
              <a:defRPr sz="1488">
                <a:solidFill>
                  <a:schemeClr val="tx1">
                    <a:tint val="82000"/>
                  </a:schemeClr>
                </a:solidFill>
              </a:defRPr>
            </a:lvl3pPr>
            <a:lvl4pPr marL="1133902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4pPr>
            <a:lvl5pPr marL="1511869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5pPr>
            <a:lvl6pPr marL="1889836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6pPr>
            <a:lvl7pPr marL="2267803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7pPr>
            <a:lvl8pPr marL="2645771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8pPr>
            <a:lvl9pPr marL="3023738" indent="0">
              <a:buNone/>
              <a:defRPr sz="1323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608F7-9116-4F43-880D-0552CBB625A3}" type="datetimeFigureOut">
              <a:rPr kumimoji="1" lang="ja-JP" altLang="en-US" smtClean="0"/>
              <a:t>2025/1/9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D13D8-6116-BB42-B21F-E92EC53E8F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93307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9728" y="2846200"/>
            <a:ext cx="3212862" cy="678385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27085" y="2846200"/>
            <a:ext cx="3212862" cy="678385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608F7-9116-4F43-880D-0552CBB625A3}" type="datetimeFigureOut">
              <a:rPr kumimoji="1" lang="ja-JP" altLang="en-US" smtClean="0"/>
              <a:t>2025/1/9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D13D8-6116-BB42-B21F-E92EC53E8F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8737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569242"/>
            <a:ext cx="6520220" cy="206659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0713" y="2620980"/>
            <a:ext cx="3198096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13" y="3905482"/>
            <a:ext cx="3198096" cy="574437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27086" y="2620980"/>
            <a:ext cx="3213847" cy="1284502"/>
          </a:xfrm>
        </p:spPr>
        <p:txBody>
          <a:bodyPr anchor="b"/>
          <a:lstStyle>
            <a:lvl1pPr marL="0" indent="0">
              <a:buNone/>
              <a:defRPr sz="1984" b="1"/>
            </a:lvl1pPr>
            <a:lvl2pPr marL="377967" indent="0">
              <a:buNone/>
              <a:defRPr sz="1653" b="1"/>
            </a:lvl2pPr>
            <a:lvl3pPr marL="755934" indent="0">
              <a:buNone/>
              <a:defRPr sz="1488" b="1"/>
            </a:lvl3pPr>
            <a:lvl4pPr marL="1133902" indent="0">
              <a:buNone/>
              <a:defRPr sz="1323" b="1"/>
            </a:lvl4pPr>
            <a:lvl5pPr marL="1511869" indent="0">
              <a:buNone/>
              <a:defRPr sz="1323" b="1"/>
            </a:lvl5pPr>
            <a:lvl6pPr marL="1889836" indent="0">
              <a:buNone/>
              <a:defRPr sz="1323" b="1"/>
            </a:lvl6pPr>
            <a:lvl7pPr marL="2267803" indent="0">
              <a:buNone/>
              <a:defRPr sz="1323" b="1"/>
            </a:lvl7pPr>
            <a:lvl8pPr marL="2645771" indent="0">
              <a:buNone/>
              <a:defRPr sz="1323" b="1"/>
            </a:lvl8pPr>
            <a:lvl9pPr marL="3023738" indent="0">
              <a:buNone/>
              <a:defRPr sz="1323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27086" y="3905482"/>
            <a:ext cx="3213847" cy="574437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608F7-9116-4F43-880D-0552CBB625A3}" type="datetimeFigureOut">
              <a:rPr kumimoji="1" lang="ja-JP" altLang="en-US" smtClean="0"/>
              <a:t>2025/1/9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D13D8-6116-BB42-B21F-E92EC53E8F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8373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608F7-9116-4F43-880D-0552CBB625A3}" type="datetimeFigureOut">
              <a:rPr kumimoji="1" lang="ja-JP" altLang="en-US" smtClean="0"/>
              <a:t>2025/1/9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D13D8-6116-BB42-B21F-E92EC53E8F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4515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608F7-9116-4F43-880D-0552CBB625A3}" type="datetimeFigureOut">
              <a:rPr kumimoji="1" lang="ja-JP" altLang="en-US" smtClean="0"/>
              <a:t>2025/1/9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D13D8-6116-BB42-B21F-E92EC53E8F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2956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3847" y="1539425"/>
            <a:ext cx="3827085" cy="7598117"/>
          </a:xfrm>
        </p:spPr>
        <p:txBody>
          <a:bodyPr/>
          <a:lstStyle>
            <a:lvl1pPr>
              <a:defRPr sz="2645"/>
            </a:lvl1pPr>
            <a:lvl2pPr>
              <a:defRPr sz="2315"/>
            </a:lvl2pPr>
            <a:lvl3pPr>
              <a:defRPr sz="1984"/>
            </a:lvl3pPr>
            <a:lvl4pPr>
              <a:defRPr sz="1653"/>
            </a:lvl4pPr>
            <a:lvl5pPr>
              <a:defRPr sz="1653"/>
            </a:lvl5pPr>
            <a:lvl6pPr>
              <a:defRPr sz="1653"/>
            </a:lvl6pPr>
            <a:lvl7pPr>
              <a:defRPr sz="1653"/>
            </a:lvl7pPr>
            <a:lvl8pPr>
              <a:defRPr sz="1653"/>
            </a:lvl8pPr>
            <a:lvl9pPr>
              <a:defRPr sz="1653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608F7-9116-4F43-880D-0552CBB625A3}" type="datetimeFigureOut">
              <a:rPr kumimoji="1" lang="ja-JP" altLang="en-US" smtClean="0"/>
              <a:t>2025/1/9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D13D8-6116-BB42-B21F-E92EC53E8F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9834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712" y="712788"/>
            <a:ext cx="2438192" cy="2494756"/>
          </a:xfrm>
        </p:spPr>
        <p:txBody>
          <a:bodyPr anchor="b"/>
          <a:lstStyle>
            <a:lvl1pPr>
              <a:defRPr sz="2645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213847" y="1539425"/>
            <a:ext cx="3827085" cy="7598117"/>
          </a:xfrm>
        </p:spPr>
        <p:txBody>
          <a:bodyPr anchor="t"/>
          <a:lstStyle>
            <a:lvl1pPr marL="0" indent="0">
              <a:buNone/>
              <a:defRPr sz="2645"/>
            </a:lvl1pPr>
            <a:lvl2pPr marL="377967" indent="0">
              <a:buNone/>
              <a:defRPr sz="2315"/>
            </a:lvl2pPr>
            <a:lvl3pPr marL="755934" indent="0">
              <a:buNone/>
              <a:defRPr sz="1984"/>
            </a:lvl3pPr>
            <a:lvl4pPr marL="1133902" indent="0">
              <a:buNone/>
              <a:defRPr sz="1653"/>
            </a:lvl4pPr>
            <a:lvl5pPr marL="1511869" indent="0">
              <a:buNone/>
              <a:defRPr sz="1653"/>
            </a:lvl5pPr>
            <a:lvl6pPr marL="1889836" indent="0">
              <a:buNone/>
              <a:defRPr sz="1653"/>
            </a:lvl6pPr>
            <a:lvl7pPr marL="2267803" indent="0">
              <a:buNone/>
              <a:defRPr sz="1653"/>
            </a:lvl7pPr>
            <a:lvl8pPr marL="2645771" indent="0">
              <a:buNone/>
              <a:defRPr sz="1653"/>
            </a:lvl8pPr>
            <a:lvl9pPr marL="3023738" indent="0">
              <a:buNone/>
              <a:defRPr sz="1653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712" y="3207544"/>
            <a:ext cx="2438192" cy="5942372"/>
          </a:xfrm>
        </p:spPr>
        <p:txBody>
          <a:bodyPr/>
          <a:lstStyle>
            <a:lvl1pPr marL="0" indent="0">
              <a:buNone/>
              <a:defRPr sz="1323"/>
            </a:lvl1pPr>
            <a:lvl2pPr marL="377967" indent="0">
              <a:buNone/>
              <a:defRPr sz="1157"/>
            </a:lvl2pPr>
            <a:lvl3pPr marL="755934" indent="0">
              <a:buNone/>
              <a:defRPr sz="992"/>
            </a:lvl3pPr>
            <a:lvl4pPr marL="1133902" indent="0">
              <a:buNone/>
              <a:defRPr sz="827"/>
            </a:lvl4pPr>
            <a:lvl5pPr marL="1511869" indent="0">
              <a:buNone/>
              <a:defRPr sz="827"/>
            </a:lvl5pPr>
            <a:lvl6pPr marL="1889836" indent="0">
              <a:buNone/>
              <a:defRPr sz="827"/>
            </a:lvl6pPr>
            <a:lvl7pPr marL="2267803" indent="0">
              <a:buNone/>
              <a:defRPr sz="827"/>
            </a:lvl7pPr>
            <a:lvl8pPr marL="2645771" indent="0">
              <a:buNone/>
              <a:defRPr sz="827"/>
            </a:lvl8pPr>
            <a:lvl9pPr marL="3023738" indent="0">
              <a:buNone/>
              <a:defRPr sz="827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608F7-9116-4F43-880D-0552CBB625A3}" type="datetimeFigureOut">
              <a:rPr kumimoji="1" lang="ja-JP" altLang="en-US" smtClean="0"/>
              <a:t>2025/1/9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4D13D8-6116-BB42-B21F-E92EC53E8F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63382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9728" y="569242"/>
            <a:ext cx="6520220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728" y="2846200"/>
            <a:ext cx="6520220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9728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D608F7-9116-4F43-880D-0552CBB625A3}" type="datetimeFigureOut">
              <a:rPr kumimoji="1" lang="ja-JP" altLang="en-US" smtClean="0"/>
              <a:t>2025/1/9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4143" y="9909729"/>
            <a:ext cx="2551390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39020" y="9909729"/>
            <a:ext cx="1700927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4D13D8-6116-BB42-B21F-E92EC53E8F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39863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55934" rtl="0" eaLnBrk="1" latinLnBrk="0" hangingPunct="1">
        <a:lnSpc>
          <a:spcPct val="90000"/>
        </a:lnSpc>
        <a:spcBef>
          <a:spcPct val="0"/>
        </a:spcBef>
        <a:buNone/>
        <a:defRPr kumimoji="1" sz="363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984" indent="-188984" algn="l" defTabSz="755934" rtl="0" eaLnBrk="1" latinLnBrk="0" hangingPunct="1">
        <a:lnSpc>
          <a:spcPct val="90000"/>
        </a:lnSpc>
        <a:spcBef>
          <a:spcPts val="827"/>
        </a:spcBef>
        <a:buFont typeface="Arial" panose="020B0604020202020204" pitchFamily="34" charset="0"/>
        <a:buChar char="•"/>
        <a:defRPr kumimoji="1" sz="2315" kern="1200">
          <a:solidFill>
            <a:schemeClr val="tx1"/>
          </a:solidFill>
          <a:latin typeface="+mn-lt"/>
          <a:ea typeface="+mn-ea"/>
          <a:cs typeface="+mn-cs"/>
        </a:defRPr>
      </a:lvl1pPr>
      <a:lvl2pPr marL="566951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kumimoji="1"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944918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kumimoji="1" sz="1653" kern="1200">
          <a:solidFill>
            <a:schemeClr val="tx1"/>
          </a:solidFill>
          <a:latin typeface="+mn-lt"/>
          <a:ea typeface="+mn-ea"/>
          <a:cs typeface="+mn-cs"/>
        </a:defRPr>
      </a:lvl3pPr>
      <a:lvl4pPr marL="1322885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kumimoji="1"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700853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kumimoji="1"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2078820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kumimoji="1"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456787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kumimoji="1"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834754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kumimoji="1"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212722" indent="-188984" algn="l" defTabSz="755934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kumimoji="1" sz="148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5934" rtl="0" eaLnBrk="1" latinLnBrk="0" hangingPunct="1">
        <a:defRPr kumimoji="1"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7967" algn="l" defTabSz="755934" rtl="0" eaLnBrk="1" latinLnBrk="0" hangingPunct="1">
        <a:defRPr kumimoji="1"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5934" algn="l" defTabSz="755934" rtl="0" eaLnBrk="1" latinLnBrk="0" hangingPunct="1">
        <a:defRPr kumimoji="1"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3902" algn="l" defTabSz="755934" rtl="0" eaLnBrk="1" latinLnBrk="0" hangingPunct="1">
        <a:defRPr kumimoji="1"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1869" algn="l" defTabSz="755934" rtl="0" eaLnBrk="1" latinLnBrk="0" hangingPunct="1">
        <a:defRPr kumimoji="1"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89836" algn="l" defTabSz="755934" rtl="0" eaLnBrk="1" latinLnBrk="0" hangingPunct="1">
        <a:defRPr kumimoji="1"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7803" algn="l" defTabSz="755934" rtl="0" eaLnBrk="1" latinLnBrk="0" hangingPunct="1">
        <a:defRPr kumimoji="1"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5771" algn="l" defTabSz="755934" rtl="0" eaLnBrk="1" latinLnBrk="0" hangingPunct="1">
        <a:defRPr kumimoji="1"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3738" algn="l" defTabSz="755934" rtl="0" eaLnBrk="1" latinLnBrk="0" hangingPunct="1">
        <a:defRPr kumimoji="1"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jpg"/><Relationship Id="rId5" Type="http://schemas.openxmlformats.org/officeDocument/2006/relationships/image" Target="../media/image4.png"/><Relationship Id="rId10" Type="http://schemas.openxmlformats.org/officeDocument/2006/relationships/image" Target="../media/image9.jp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図 110" descr="空港のターンテーブルの周りに集まっている人達&#10;&#10;低い精度で自動的に生成された説明">
            <a:extLst>
              <a:ext uri="{FF2B5EF4-FFF2-40B4-BE49-F238E27FC236}">
                <a16:creationId xmlns:a16="http://schemas.microsoft.com/office/drawing/2014/main" id="{E1B34237-1BDC-66BF-CEB9-B1C90905C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2258" y="6607596"/>
            <a:ext cx="1824021" cy="13680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図 4" descr="ロゴ, 会社名&#10;&#10;自動的に生成された説明">
            <a:extLst>
              <a:ext uri="{FF2B5EF4-FFF2-40B4-BE49-F238E27FC236}">
                <a16:creationId xmlns:a16="http://schemas.microsoft.com/office/drawing/2014/main" id="{53E7D07F-87DF-20A9-6873-4952F8D9E1E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199" t="33398" r="28047" b="31094"/>
          <a:stretch/>
        </p:blipFill>
        <p:spPr>
          <a:xfrm>
            <a:off x="110121" y="63958"/>
            <a:ext cx="1435260" cy="584775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3E1E39E6-98E9-7F32-D81A-8F1741A50EF8}"/>
              </a:ext>
            </a:extLst>
          </p:cNvPr>
          <p:cNvSpPr txBox="1"/>
          <p:nvPr/>
        </p:nvSpPr>
        <p:spPr>
          <a:xfrm>
            <a:off x="0" y="750333"/>
            <a:ext cx="75596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3200" b="1"/>
              <a:t>インターンシップ成果報告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D4790B1-33BB-DC04-454C-80C40F07590B}"/>
              </a:ext>
            </a:extLst>
          </p:cNvPr>
          <p:cNvSpPr txBox="1"/>
          <p:nvPr/>
        </p:nvSpPr>
        <p:spPr>
          <a:xfrm>
            <a:off x="4836267" y="2402"/>
            <a:ext cx="27234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情報学部情報科学科</a:t>
            </a:r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1" lang="ja-JP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年</a:t>
            </a:r>
            <a:endParaRPr kumimoji="1" lang="en-US" altLang="ja-JP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ja-JP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NGUYEN VAN SU</a:t>
            </a:r>
            <a:endParaRPr kumimoji="1" lang="ja-JP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36615016-2BAB-1516-1577-132B84BA8518}"/>
              </a:ext>
            </a:extLst>
          </p:cNvPr>
          <p:cNvSpPr txBox="1"/>
          <p:nvPr/>
        </p:nvSpPr>
        <p:spPr>
          <a:xfrm>
            <a:off x="-1" y="1335108"/>
            <a:ext cx="7559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RPA</a:t>
            </a:r>
            <a:r>
              <a:rPr kumimoji="1" lang="ja-JP" alt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設計・実装の業務体験</a:t>
            </a:r>
            <a:endParaRPr kumimoji="1" lang="en-US" altLang="ja-JP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16B2D7AB-288E-7046-FEF3-940A3A613FB3}"/>
              </a:ext>
            </a:extLst>
          </p:cNvPr>
          <p:cNvSpPr txBox="1"/>
          <p:nvPr/>
        </p:nvSpPr>
        <p:spPr>
          <a:xfrm>
            <a:off x="406399" y="1866900"/>
            <a:ext cx="32393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b="1"/>
              <a:t>株式会社</a:t>
            </a:r>
            <a:endParaRPr kumimoji="1" lang="en-US" altLang="ja-JP" b="1" dirty="0"/>
          </a:p>
          <a:p>
            <a:pPr algn="ctr"/>
            <a:r>
              <a:rPr kumimoji="1" lang="ja-JP" altLang="en-US" b="1"/>
              <a:t>ヤマハコーポレートサービス</a:t>
            </a:r>
          </a:p>
        </p:txBody>
      </p:sp>
      <p:pic>
        <p:nvPicPr>
          <p:cNvPr id="17" name="図 16" descr="アパートの建物&#10;&#10;中程度の精度で自動的に生成された説明">
            <a:extLst>
              <a:ext uri="{FF2B5EF4-FFF2-40B4-BE49-F238E27FC236}">
                <a16:creationId xmlns:a16="http://schemas.microsoft.com/office/drawing/2014/main" id="{F409F03A-E62A-4741-67E7-09DC92D234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836" y="2513231"/>
            <a:ext cx="1880569" cy="1045515"/>
          </a:xfrm>
          <a:prstGeom prst="rect">
            <a:avLst/>
          </a:prstGeom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BCC8D4EC-760C-AA8A-B9A2-A6B38D876DE7}"/>
              </a:ext>
            </a:extLst>
          </p:cNvPr>
          <p:cNvSpPr txBox="1"/>
          <p:nvPr/>
        </p:nvSpPr>
        <p:spPr>
          <a:xfrm>
            <a:off x="2008405" y="2654983"/>
            <a:ext cx="17714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050">
                <a:latin typeface="Times New Roman" panose="02020603050405020304" pitchFamily="18" charset="0"/>
                <a:cs typeface="Times New Roman" panose="02020603050405020304" pitchFamily="18" charset="0"/>
              </a:rPr>
              <a:t>設立年：</a:t>
            </a:r>
            <a:r>
              <a:rPr kumimoji="1" lang="en-US" altLang="ja-JP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1997</a:t>
            </a:r>
            <a:r>
              <a:rPr kumimoji="1" lang="ja-JP" altLang="en-US" sz="1050">
                <a:latin typeface="Times New Roman" panose="02020603050405020304" pitchFamily="18" charset="0"/>
                <a:cs typeface="Times New Roman" panose="02020603050405020304" pitchFamily="18" charset="0"/>
              </a:rPr>
              <a:t>年</a:t>
            </a:r>
            <a:endParaRPr kumimoji="1" lang="en-US" altLang="ja-JP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1050">
                <a:latin typeface="Times New Roman" panose="02020603050405020304" pitchFamily="18" charset="0"/>
                <a:cs typeface="Times New Roman" panose="02020603050405020304" pitchFamily="18" charset="0"/>
              </a:rPr>
              <a:t>従業員：</a:t>
            </a:r>
            <a:r>
              <a:rPr kumimoji="1" lang="en-US" altLang="ja-JP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700</a:t>
            </a:r>
            <a:r>
              <a:rPr kumimoji="1" lang="ja-JP" altLang="en-US" sz="1050">
                <a:latin typeface="Times New Roman" panose="02020603050405020304" pitchFamily="18" charset="0"/>
                <a:cs typeface="Times New Roman" panose="02020603050405020304" pitchFamily="18" charset="0"/>
              </a:rPr>
              <a:t>名</a:t>
            </a:r>
            <a:endParaRPr kumimoji="1" lang="en-US" altLang="ja-JP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1050">
                <a:latin typeface="Times New Roman" panose="02020603050405020304" pitchFamily="18" charset="0"/>
                <a:cs typeface="Times New Roman" panose="02020603050405020304" pitchFamily="18" charset="0"/>
              </a:rPr>
              <a:t>資本金：</a:t>
            </a:r>
            <a:r>
              <a:rPr kumimoji="1" lang="en-US" altLang="ja-JP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ja-JP" altLang="en-US" sz="1050">
                <a:latin typeface="Times New Roman" panose="02020603050405020304" pitchFamily="18" charset="0"/>
                <a:cs typeface="Times New Roman" panose="02020603050405020304" pitchFamily="18" charset="0"/>
              </a:rPr>
              <a:t>千万円</a:t>
            </a:r>
            <a:endParaRPr kumimoji="1" lang="en-US" altLang="ja-JP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ja-JP" altLang="en-US" sz="1050">
                <a:latin typeface="Times New Roman" panose="02020603050405020304" pitchFamily="18" charset="0"/>
                <a:cs typeface="Times New Roman" panose="02020603050405020304" pitchFamily="18" charset="0"/>
              </a:rPr>
              <a:t>業務内容：</a:t>
            </a:r>
            <a:r>
              <a:rPr kumimoji="1" lang="en-US" altLang="ja-JP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ICT</a:t>
            </a:r>
            <a:r>
              <a:rPr kumimoji="1" lang="ja-JP" altLang="en-US" sz="1050">
                <a:latin typeface="Times New Roman" panose="02020603050405020304" pitchFamily="18" charset="0"/>
                <a:cs typeface="Times New Roman" panose="02020603050405020304" pitchFamily="18" charset="0"/>
              </a:rPr>
              <a:t>事業部開発</a:t>
            </a: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82C2E226-DBAB-637C-CC82-F7D07E1CB57D}"/>
              </a:ext>
            </a:extLst>
          </p:cNvPr>
          <p:cNvSpPr txBox="1"/>
          <p:nvPr/>
        </p:nvSpPr>
        <p:spPr>
          <a:xfrm>
            <a:off x="127836" y="4141482"/>
            <a:ext cx="3517900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1463" indent="-147638">
              <a:buFont typeface="Arial" panose="020B0604020202020204" pitchFamily="34" charset="0"/>
              <a:buChar char="•"/>
            </a:pPr>
            <a:r>
              <a:rPr kumimoji="1" lang="en-US" altLang="ja-JP" sz="1050" dirty="0"/>
              <a:t>RPA</a:t>
            </a:r>
            <a:r>
              <a:rPr kumimoji="1" lang="ja-JP" altLang="en-US" sz="1050"/>
              <a:t>（</a:t>
            </a:r>
            <a:r>
              <a:rPr kumimoji="1" lang="en-US" altLang="ja-JP" sz="1050" dirty="0"/>
              <a:t>Robotic Process Automation</a:t>
            </a:r>
            <a:r>
              <a:rPr kumimoji="1" lang="ja-JP" altLang="en-US" sz="1050"/>
              <a:t>）</a:t>
            </a:r>
            <a:endParaRPr kumimoji="1" lang="en-US" altLang="ja-JP" sz="1050" dirty="0"/>
          </a:p>
          <a:p>
            <a:pPr marL="285750" indent="-147638">
              <a:buFont typeface="Arial" panose="020B0604020202020204" pitchFamily="34" charset="0"/>
              <a:buChar char="•"/>
            </a:pPr>
            <a:r>
              <a:rPr kumimoji="1" lang="ja-JP" altLang="en-US" sz="1050"/>
              <a:t>振り返り活動</a:t>
            </a:r>
            <a:endParaRPr kumimoji="1" lang="en-US" altLang="ja-JP" sz="1050" dirty="0"/>
          </a:p>
          <a:p>
            <a:pPr marL="285750" indent="-147638">
              <a:buFont typeface="Arial" panose="020B0604020202020204" pitchFamily="34" charset="0"/>
              <a:buChar char="•"/>
            </a:pPr>
            <a:r>
              <a:rPr kumimoji="1" lang="ja-JP" altLang="en-US" sz="1050"/>
              <a:t>イノベーションロード見学</a:t>
            </a: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249D0DDB-FE77-83ED-0226-F9E1023C79DC}"/>
              </a:ext>
            </a:extLst>
          </p:cNvPr>
          <p:cNvSpPr txBox="1"/>
          <p:nvPr/>
        </p:nvSpPr>
        <p:spPr>
          <a:xfrm>
            <a:off x="3888974" y="1948578"/>
            <a:ext cx="3464143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050" b="1"/>
              <a:t>　</a:t>
            </a:r>
            <a:r>
              <a:rPr kumimoji="1" lang="en-US" altLang="ja-JP" sz="1200" b="1" dirty="0"/>
              <a:t>RPA</a:t>
            </a:r>
            <a:r>
              <a:rPr lang="ja-JP" altLang="vi-VN" sz="1200" b="1" i="0" u="none" strike="noStrike">
                <a:solidFill>
                  <a:srgbClr val="000000"/>
                </a:solidFill>
                <a:effectLst/>
                <a:latin typeface="-webkit-standard"/>
              </a:rPr>
              <a:t>（</a:t>
            </a:r>
            <a:r>
              <a:rPr lang="vi-VN" altLang="ja-JP" sz="1200" b="1" i="0" u="none" strike="noStrike" dirty="0">
                <a:solidFill>
                  <a:srgbClr val="000000"/>
                </a:solidFill>
                <a:effectLst/>
                <a:latin typeface="-webkit-standard"/>
              </a:rPr>
              <a:t>Robotic Process Automation</a:t>
            </a:r>
            <a:r>
              <a:rPr lang="ja-JP" altLang="vi-VN" sz="1200" b="1" i="0" u="none" strike="noStrike">
                <a:solidFill>
                  <a:srgbClr val="000000"/>
                </a:solidFill>
                <a:effectLst/>
                <a:latin typeface="-webkit-standard"/>
              </a:rPr>
              <a:t>）</a:t>
            </a:r>
            <a:r>
              <a:rPr kumimoji="1" lang="ja-JP" altLang="en-US" sz="1200"/>
              <a:t>とは？</a:t>
            </a:r>
            <a:endParaRPr kumimoji="1" lang="en-US" altLang="ja-JP" sz="1200" dirty="0"/>
          </a:p>
          <a:p>
            <a:endParaRPr kumimoji="1" lang="en-US" altLang="ja-JP" sz="1050" dirty="0"/>
          </a:p>
          <a:p>
            <a:pPr marL="180975" indent="-171450">
              <a:buFont typeface="Arial" panose="020B0604020202020204" pitchFamily="34" charset="0"/>
              <a:buChar char="•"/>
            </a:pPr>
            <a:r>
              <a:rPr kumimoji="1" lang="ja-JP" altLang="en-US" sz="1050"/>
              <a:t>日本語で言うと自動化</a:t>
            </a:r>
            <a:endParaRPr kumimoji="1" lang="en-US" altLang="ja-JP" sz="1050" dirty="0"/>
          </a:p>
          <a:p>
            <a:pPr marL="180975" indent="-171450">
              <a:buFont typeface="Arial" panose="020B0604020202020204" pitchFamily="34" charset="0"/>
              <a:buChar char="•"/>
            </a:pPr>
            <a:r>
              <a:rPr kumimoji="1" lang="ja-JP" altLang="en-US" sz="1050"/>
              <a:t>データ入力や情報処理など、定型かつ単純な業務を自動化する技術</a:t>
            </a:r>
            <a:endParaRPr kumimoji="1" lang="en-US" altLang="ja-JP" sz="1050" dirty="0"/>
          </a:p>
          <a:p>
            <a:pPr marL="180975" indent="-171450">
              <a:buFont typeface="Arial" panose="020B0604020202020204" pitchFamily="34" charset="0"/>
              <a:buChar char="•"/>
            </a:pPr>
            <a:r>
              <a:rPr kumimoji="1" lang="ja-JP" altLang="en-US" sz="1050"/>
              <a:t>業務の効率化に加え、ヒューマンエラーの削減にも</a:t>
            </a:r>
            <a:endParaRPr kumimoji="1" lang="en-US" altLang="ja-JP" sz="1050" dirty="0"/>
          </a:p>
          <a:p>
            <a:pPr marL="285750" indent="-103188">
              <a:buFont typeface="Arial" panose="020B0604020202020204" pitchFamily="34" charset="0"/>
              <a:buChar char="•"/>
            </a:pPr>
            <a:endParaRPr kumimoji="1" lang="ja-JP" altLang="en-US" sz="1050"/>
          </a:p>
        </p:txBody>
      </p:sp>
      <p:pic>
        <p:nvPicPr>
          <p:cNvPr id="28" name="図 27" descr="タイムライン が含まれている画像&#10;&#10;自動的に生成された説明">
            <a:extLst>
              <a:ext uri="{FF2B5EF4-FFF2-40B4-BE49-F238E27FC236}">
                <a16:creationId xmlns:a16="http://schemas.microsoft.com/office/drawing/2014/main" id="{AF23F3FA-A412-19DF-48A5-B683A4A588B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685" t="7009" r="3377" b="7115"/>
          <a:stretch/>
        </p:blipFill>
        <p:spPr>
          <a:xfrm>
            <a:off x="4133923" y="3020844"/>
            <a:ext cx="3052966" cy="1406033"/>
          </a:xfrm>
          <a:prstGeom prst="rect">
            <a:avLst/>
          </a:prstGeom>
        </p:spPr>
      </p:pic>
      <p:graphicFrame>
        <p:nvGraphicFramePr>
          <p:cNvPr id="32" name="表 31">
            <a:extLst>
              <a:ext uri="{FF2B5EF4-FFF2-40B4-BE49-F238E27FC236}">
                <a16:creationId xmlns:a16="http://schemas.microsoft.com/office/drawing/2014/main" id="{BF122482-10D5-8051-0F3D-6D7FBD86BE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6036175"/>
              </p:ext>
            </p:extLst>
          </p:nvPr>
        </p:nvGraphicFramePr>
        <p:xfrm>
          <a:off x="3696932" y="5303615"/>
          <a:ext cx="1592116" cy="90000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47229">
                  <a:extLst>
                    <a:ext uri="{9D8B030D-6E8A-4147-A177-3AD203B41FA5}">
                      <a16:colId xmlns:a16="http://schemas.microsoft.com/office/drawing/2014/main" val="1107257202"/>
                    </a:ext>
                  </a:extLst>
                </a:gridCol>
                <a:gridCol w="347229">
                  <a:extLst>
                    <a:ext uri="{9D8B030D-6E8A-4147-A177-3AD203B41FA5}">
                      <a16:colId xmlns:a16="http://schemas.microsoft.com/office/drawing/2014/main" val="3745064065"/>
                    </a:ext>
                  </a:extLst>
                </a:gridCol>
                <a:gridCol w="448829">
                  <a:extLst>
                    <a:ext uri="{9D8B030D-6E8A-4147-A177-3AD203B41FA5}">
                      <a16:colId xmlns:a16="http://schemas.microsoft.com/office/drawing/2014/main" val="3138522670"/>
                    </a:ext>
                  </a:extLst>
                </a:gridCol>
                <a:gridCol w="448829">
                  <a:extLst>
                    <a:ext uri="{9D8B030D-6E8A-4147-A177-3AD203B41FA5}">
                      <a16:colId xmlns:a16="http://schemas.microsoft.com/office/drawing/2014/main" val="1192026365"/>
                    </a:ext>
                  </a:extLst>
                </a:gridCol>
              </a:tblGrid>
              <a:tr h="242039"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800" u="none" strike="noStrike" dirty="0">
                          <a:effectLst/>
                        </a:rPr>
                        <a:t>出発駅</a:t>
                      </a:r>
                      <a:endParaRPr lang="ja-JP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800" u="none" strike="noStrike">
                          <a:effectLst/>
                        </a:rPr>
                        <a:t>到着駅</a:t>
                      </a:r>
                      <a:endParaRPr lang="ja-JP" altLang="en-US" sz="8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800" u="none" strike="noStrike" dirty="0">
                          <a:effectLst/>
                        </a:rPr>
                        <a:t>申請金額</a:t>
                      </a:r>
                      <a:endParaRPr lang="ja-JP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800" u="none" strike="noStrike" dirty="0">
                          <a:effectLst/>
                        </a:rPr>
                        <a:t>最安金額</a:t>
                      </a:r>
                      <a:endParaRPr lang="ja-JP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extLst>
                  <a:ext uri="{0D108BD9-81ED-4DB2-BD59-A6C34878D82A}">
                    <a16:rowId xmlns:a16="http://schemas.microsoft.com/office/drawing/2014/main" val="1074533861"/>
                  </a:ext>
                </a:extLst>
              </a:tr>
              <a:tr h="180186"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800" u="none" strike="noStrike" dirty="0">
                          <a:effectLst/>
                        </a:rPr>
                        <a:t>東京</a:t>
                      </a:r>
                      <a:endParaRPr lang="ja-JP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800" u="none" strike="noStrike" dirty="0">
                          <a:effectLst/>
                        </a:rPr>
                        <a:t>横浜</a:t>
                      </a:r>
                      <a:endParaRPr lang="ja-JP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800" u="none" strike="noStrike" dirty="0">
                          <a:effectLst/>
                        </a:rPr>
                        <a:t>471</a:t>
                      </a:r>
                      <a:endParaRPr lang="en-US" altLang="ja-JP" sz="8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ja-JP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extLst>
                  <a:ext uri="{0D108BD9-81ED-4DB2-BD59-A6C34878D82A}">
                    <a16:rowId xmlns:a16="http://schemas.microsoft.com/office/drawing/2014/main" val="2885793997"/>
                  </a:ext>
                </a:extLst>
              </a:tr>
              <a:tr h="238888"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800" u="none" strike="noStrike">
                          <a:effectLst/>
                        </a:rPr>
                        <a:t>小田原</a:t>
                      </a:r>
                      <a:endParaRPr lang="ja-JP" altLang="en-US" sz="8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800" u="none" strike="noStrike">
                          <a:effectLst/>
                        </a:rPr>
                        <a:t>浜松</a:t>
                      </a:r>
                      <a:endParaRPr lang="ja-JP" altLang="en-US" sz="8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800" u="none" strike="noStrike" dirty="0">
                          <a:effectLst/>
                        </a:rPr>
                        <a:t>4000</a:t>
                      </a:r>
                      <a:endParaRPr lang="en-US" altLang="ja-JP" sz="8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ja-JP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extLst>
                  <a:ext uri="{0D108BD9-81ED-4DB2-BD59-A6C34878D82A}">
                    <a16:rowId xmlns:a16="http://schemas.microsoft.com/office/drawing/2014/main" val="331945157"/>
                  </a:ext>
                </a:extLst>
              </a:tr>
              <a:tr h="238888"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800" u="none" strike="noStrike">
                          <a:effectLst/>
                        </a:rPr>
                        <a:t>辰野</a:t>
                      </a:r>
                      <a:endParaRPr lang="ja-JP" altLang="en-US" sz="8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800" u="none" strike="noStrike" dirty="0">
                          <a:effectLst/>
                        </a:rPr>
                        <a:t>浜松</a:t>
                      </a:r>
                      <a:endParaRPr lang="ja-JP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800" u="none" strike="noStrike" dirty="0">
                          <a:effectLst/>
                        </a:rPr>
                        <a:t>4510</a:t>
                      </a:r>
                      <a:endParaRPr lang="en-US" altLang="ja-JP" sz="8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ja-JP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extLst>
                  <a:ext uri="{0D108BD9-81ED-4DB2-BD59-A6C34878D82A}">
                    <a16:rowId xmlns:a16="http://schemas.microsoft.com/office/drawing/2014/main" val="3481500848"/>
                  </a:ext>
                </a:extLst>
              </a:tr>
            </a:tbl>
          </a:graphicData>
        </a:graphic>
      </p:graphicFrame>
      <p:sp>
        <p:nvSpPr>
          <p:cNvPr id="33" name="矢印: 下 9">
            <a:extLst>
              <a:ext uri="{FF2B5EF4-FFF2-40B4-BE49-F238E27FC236}">
                <a16:creationId xmlns:a16="http://schemas.microsoft.com/office/drawing/2014/main" id="{959746D2-0919-A02B-2626-B85BAEED13F4}"/>
              </a:ext>
            </a:extLst>
          </p:cNvPr>
          <p:cNvSpPr/>
          <p:nvPr/>
        </p:nvSpPr>
        <p:spPr>
          <a:xfrm rot="15054187">
            <a:off x="5339730" y="5452903"/>
            <a:ext cx="148885" cy="252072"/>
          </a:xfrm>
          <a:prstGeom prst="downArrow">
            <a:avLst>
              <a:gd name="adj1" fmla="val 26471"/>
              <a:gd name="adj2" fmla="val 4434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aphicFrame>
        <p:nvGraphicFramePr>
          <p:cNvPr id="35" name="表 34">
            <a:extLst>
              <a:ext uri="{FF2B5EF4-FFF2-40B4-BE49-F238E27FC236}">
                <a16:creationId xmlns:a16="http://schemas.microsoft.com/office/drawing/2014/main" id="{57BA5E81-DD3C-43C1-16B8-F8E08665F8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6994559"/>
              </p:ext>
            </p:extLst>
          </p:nvPr>
        </p:nvGraphicFramePr>
        <p:xfrm>
          <a:off x="3966767" y="6472887"/>
          <a:ext cx="1592116" cy="900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47229">
                  <a:extLst>
                    <a:ext uri="{9D8B030D-6E8A-4147-A177-3AD203B41FA5}">
                      <a16:colId xmlns:a16="http://schemas.microsoft.com/office/drawing/2014/main" val="3627282553"/>
                    </a:ext>
                  </a:extLst>
                </a:gridCol>
                <a:gridCol w="347229">
                  <a:extLst>
                    <a:ext uri="{9D8B030D-6E8A-4147-A177-3AD203B41FA5}">
                      <a16:colId xmlns:a16="http://schemas.microsoft.com/office/drawing/2014/main" val="2299883407"/>
                    </a:ext>
                  </a:extLst>
                </a:gridCol>
                <a:gridCol w="448829">
                  <a:extLst>
                    <a:ext uri="{9D8B030D-6E8A-4147-A177-3AD203B41FA5}">
                      <a16:colId xmlns:a16="http://schemas.microsoft.com/office/drawing/2014/main" val="2464205842"/>
                    </a:ext>
                  </a:extLst>
                </a:gridCol>
                <a:gridCol w="448829">
                  <a:extLst>
                    <a:ext uri="{9D8B030D-6E8A-4147-A177-3AD203B41FA5}">
                      <a16:colId xmlns:a16="http://schemas.microsoft.com/office/drawing/2014/main" val="3420675393"/>
                    </a:ext>
                  </a:extLst>
                </a:gridCol>
              </a:tblGrid>
              <a:tr h="234567"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800" u="none" strike="noStrike">
                          <a:effectLst/>
                        </a:rPr>
                        <a:t>出発駅</a:t>
                      </a:r>
                      <a:endParaRPr lang="ja-JP" altLang="en-US" sz="8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800" u="none" strike="noStrike" dirty="0">
                          <a:effectLst/>
                        </a:rPr>
                        <a:t>到着駅</a:t>
                      </a:r>
                      <a:endParaRPr lang="ja-JP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800" u="none" strike="noStrike">
                          <a:effectLst/>
                        </a:rPr>
                        <a:t>申請金額</a:t>
                      </a:r>
                      <a:endParaRPr lang="ja-JP" altLang="en-US" sz="8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800" u="none" strike="noStrike">
                          <a:effectLst/>
                        </a:rPr>
                        <a:t>最安金額</a:t>
                      </a:r>
                      <a:endParaRPr lang="ja-JP" altLang="en-US" sz="8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extLst>
                  <a:ext uri="{0D108BD9-81ED-4DB2-BD59-A6C34878D82A}">
                    <a16:rowId xmlns:a16="http://schemas.microsoft.com/office/drawing/2014/main" val="1919816247"/>
                  </a:ext>
                </a:extLst>
              </a:tr>
              <a:tr h="221811"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800" u="none" strike="noStrike">
                          <a:effectLst/>
                        </a:rPr>
                        <a:t>東京</a:t>
                      </a:r>
                      <a:endParaRPr lang="ja-JP" altLang="en-US" sz="8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800" u="none" strike="noStrike">
                          <a:effectLst/>
                        </a:rPr>
                        <a:t>横浜</a:t>
                      </a:r>
                      <a:endParaRPr lang="ja-JP" altLang="en-US" sz="8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800" u="none" strike="noStrike" dirty="0">
                          <a:effectLst/>
                        </a:rPr>
                        <a:t>471</a:t>
                      </a:r>
                      <a:endParaRPr lang="en-US" altLang="ja-JP" sz="8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800" u="none" strike="noStrike" dirty="0">
                          <a:effectLst/>
                        </a:rPr>
                        <a:t>483</a:t>
                      </a:r>
                      <a:endParaRPr lang="en-US" altLang="ja-JP" sz="8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extLst>
                  <a:ext uri="{0D108BD9-81ED-4DB2-BD59-A6C34878D82A}">
                    <a16:rowId xmlns:a16="http://schemas.microsoft.com/office/drawing/2014/main" val="3663207532"/>
                  </a:ext>
                </a:extLst>
              </a:tr>
              <a:tr h="221811"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800" u="none" strike="noStrike">
                          <a:effectLst/>
                        </a:rPr>
                        <a:t>小田原</a:t>
                      </a:r>
                      <a:endParaRPr lang="ja-JP" altLang="en-US" sz="8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800" u="none" strike="noStrike">
                          <a:effectLst/>
                        </a:rPr>
                        <a:t>浜松</a:t>
                      </a:r>
                      <a:endParaRPr lang="ja-JP" altLang="en-US" sz="8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800" u="none" strike="noStrike">
                          <a:effectLst/>
                        </a:rPr>
                        <a:t>4000</a:t>
                      </a:r>
                      <a:endParaRPr lang="en-US" altLang="ja-JP" sz="8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8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extLst>
                  <a:ext uri="{0D108BD9-81ED-4DB2-BD59-A6C34878D82A}">
                    <a16:rowId xmlns:a16="http://schemas.microsoft.com/office/drawing/2014/main" val="2368250602"/>
                  </a:ext>
                </a:extLst>
              </a:tr>
              <a:tr h="221811"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800" u="none" strike="noStrike">
                          <a:effectLst/>
                        </a:rPr>
                        <a:t>辰野</a:t>
                      </a:r>
                      <a:endParaRPr lang="ja-JP" altLang="en-US" sz="8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ja-JP" altLang="en-US" sz="800" u="none" strike="noStrike">
                          <a:effectLst/>
                        </a:rPr>
                        <a:t>浜松</a:t>
                      </a:r>
                      <a:endParaRPr lang="ja-JP" altLang="en-US" sz="800" b="0" i="0" u="none" strike="noStrike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800" u="none" strike="noStrike" dirty="0">
                          <a:effectLst/>
                        </a:rPr>
                        <a:t>4510</a:t>
                      </a:r>
                      <a:endParaRPr lang="en-US" altLang="ja-JP" sz="8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ja-JP" sz="800" b="0" i="0" u="none" strike="noStrike" dirty="0">
                        <a:solidFill>
                          <a:srgbClr val="000000"/>
                        </a:solidFill>
                        <a:effectLst/>
                        <a:latin typeface="游ゴシック" panose="020B0400000000000000" pitchFamily="50" charset="-128"/>
                        <a:ea typeface="游ゴシック" panose="020B0400000000000000" pitchFamily="50" charset="-128"/>
                      </a:endParaRPr>
                    </a:p>
                  </a:txBody>
                  <a:tcPr marL="6927" marR="6927" marT="3911" marB="0" anchor="ctr"/>
                </a:tc>
                <a:extLst>
                  <a:ext uri="{0D108BD9-81ED-4DB2-BD59-A6C34878D82A}">
                    <a16:rowId xmlns:a16="http://schemas.microsoft.com/office/drawing/2014/main" val="1429114061"/>
                  </a:ext>
                </a:extLst>
              </a:tr>
            </a:tbl>
          </a:graphicData>
        </a:graphic>
      </p:graphicFrame>
      <p:sp>
        <p:nvSpPr>
          <p:cNvPr id="39" name="矢印: 下 9">
            <a:extLst>
              <a:ext uri="{FF2B5EF4-FFF2-40B4-BE49-F238E27FC236}">
                <a16:creationId xmlns:a16="http://schemas.microsoft.com/office/drawing/2014/main" id="{1AA5D85B-B436-9911-AB34-BB48378ABE78}"/>
              </a:ext>
            </a:extLst>
          </p:cNvPr>
          <p:cNvSpPr/>
          <p:nvPr/>
        </p:nvSpPr>
        <p:spPr>
          <a:xfrm rot="9482856">
            <a:off x="4386009" y="6202123"/>
            <a:ext cx="148885" cy="252072"/>
          </a:xfrm>
          <a:prstGeom prst="downArrow">
            <a:avLst>
              <a:gd name="adj1" fmla="val 26471"/>
              <a:gd name="adj2" fmla="val 4434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6C22A846-8A27-F5F3-FC5D-924546601866}"/>
              </a:ext>
            </a:extLst>
          </p:cNvPr>
          <p:cNvSpPr/>
          <p:nvPr/>
        </p:nvSpPr>
        <p:spPr>
          <a:xfrm>
            <a:off x="4101819" y="5551050"/>
            <a:ext cx="242471" cy="163955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/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0509B288-6D00-86A3-5BCD-BA664D492C7B}"/>
              </a:ext>
            </a:extLst>
          </p:cNvPr>
          <p:cNvSpPr/>
          <p:nvPr/>
        </p:nvSpPr>
        <p:spPr>
          <a:xfrm>
            <a:off x="3747901" y="5551050"/>
            <a:ext cx="242471" cy="163955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/>
          </a:p>
        </p:txBody>
      </p:sp>
      <p:grpSp>
        <p:nvGrpSpPr>
          <p:cNvPr id="86" name="グループ化 85">
            <a:extLst>
              <a:ext uri="{FF2B5EF4-FFF2-40B4-BE49-F238E27FC236}">
                <a16:creationId xmlns:a16="http://schemas.microsoft.com/office/drawing/2014/main" id="{5E44F630-8CF4-C192-50A6-52B7D6C63100}"/>
              </a:ext>
            </a:extLst>
          </p:cNvPr>
          <p:cNvGrpSpPr/>
          <p:nvPr/>
        </p:nvGrpSpPr>
        <p:grpSpPr>
          <a:xfrm>
            <a:off x="5540949" y="5003641"/>
            <a:ext cx="1805589" cy="1057177"/>
            <a:chOff x="5638257" y="4499849"/>
            <a:chExt cx="1588326" cy="900000"/>
          </a:xfrm>
        </p:grpSpPr>
        <p:pic>
          <p:nvPicPr>
            <p:cNvPr id="31" name="図 30">
              <a:extLst>
                <a:ext uri="{FF2B5EF4-FFF2-40B4-BE49-F238E27FC236}">
                  <a16:creationId xmlns:a16="http://schemas.microsoft.com/office/drawing/2014/main" id="{E8ADEA95-170F-A3E6-0BBE-26087DCDAA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19109" t="55400" r="39900" b="7597"/>
            <a:stretch/>
          </p:blipFill>
          <p:spPr>
            <a:xfrm>
              <a:off x="5638257" y="4499849"/>
              <a:ext cx="1588326" cy="900000"/>
            </a:xfrm>
            <a:prstGeom prst="rect">
              <a:avLst/>
            </a:prstGeom>
          </p:spPr>
        </p:pic>
        <p:sp>
          <p:nvSpPr>
            <p:cNvPr id="45" name="正方形/長方形 44">
              <a:extLst>
                <a:ext uri="{FF2B5EF4-FFF2-40B4-BE49-F238E27FC236}">
                  <a16:creationId xmlns:a16="http://schemas.microsoft.com/office/drawing/2014/main" id="{2D5BE2AE-0E06-582E-C358-6551043BAE1F}"/>
                </a:ext>
              </a:extLst>
            </p:cNvPr>
            <p:cNvSpPr/>
            <p:nvPr/>
          </p:nvSpPr>
          <p:spPr>
            <a:xfrm>
              <a:off x="5792031" y="4532861"/>
              <a:ext cx="123852" cy="95311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b="1"/>
            </a:p>
          </p:txBody>
        </p:sp>
        <p:sp>
          <p:nvSpPr>
            <p:cNvPr id="46" name="正方形/長方形 45">
              <a:extLst>
                <a:ext uri="{FF2B5EF4-FFF2-40B4-BE49-F238E27FC236}">
                  <a16:creationId xmlns:a16="http://schemas.microsoft.com/office/drawing/2014/main" id="{FFD9B7EA-272E-84BD-A9C5-338D25011AE2}"/>
                </a:ext>
              </a:extLst>
            </p:cNvPr>
            <p:cNvSpPr/>
            <p:nvPr/>
          </p:nvSpPr>
          <p:spPr>
            <a:xfrm>
              <a:off x="6588425" y="4532860"/>
              <a:ext cx="123852" cy="95311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b="1"/>
            </a:p>
          </p:txBody>
        </p:sp>
        <p:sp>
          <p:nvSpPr>
            <p:cNvPr id="65" name="正方形/長方形 64">
              <a:extLst>
                <a:ext uri="{FF2B5EF4-FFF2-40B4-BE49-F238E27FC236}">
                  <a16:creationId xmlns:a16="http://schemas.microsoft.com/office/drawing/2014/main" id="{8DB222A7-EFBF-E12E-04AF-FC5BDED0D8AD}"/>
                </a:ext>
              </a:extLst>
            </p:cNvPr>
            <p:cNvSpPr/>
            <p:nvPr/>
          </p:nvSpPr>
          <p:spPr>
            <a:xfrm>
              <a:off x="6321200" y="5236573"/>
              <a:ext cx="199957" cy="117502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b="1"/>
            </a:p>
          </p:txBody>
        </p:sp>
      </p:grpSp>
      <p:grpSp>
        <p:nvGrpSpPr>
          <p:cNvPr id="87" name="グループ化 86">
            <a:extLst>
              <a:ext uri="{FF2B5EF4-FFF2-40B4-BE49-F238E27FC236}">
                <a16:creationId xmlns:a16="http://schemas.microsoft.com/office/drawing/2014/main" id="{19BCBFD5-CB36-1D71-19C7-40F15B665000}"/>
              </a:ext>
            </a:extLst>
          </p:cNvPr>
          <p:cNvGrpSpPr/>
          <p:nvPr/>
        </p:nvGrpSpPr>
        <p:grpSpPr>
          <a:xfrm>
            <a:off x="5795649" y="6295781"/>
            <a:ext cx="1805589" cy="1057176"/>
            <a:chOff x="5931799" y="5639657"/>
            <a:chExt cx="1588326" cy="900000"/>
          </a:xfrm>
        </p:grpSpPr>
        <p:pic>
          <p:nvPicPr>
            <p:cNvPr id="34" name="図 33">
              <a:extLst>
                <a:ext uri="{FF2B5EF4-FFF2-40B4-BE49-F238E27FC236}">
                  <a16:creationId xmlns:a16="http://schemas.microsoft.com/office/drawing/2014/main" id="{3274796E-54C9-873E-EB5A-5FBD578C665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8408" t="30142" r="38872" b="36150"/>
            <a:stretch/>
          </p:blipFill>
          <p:spPr>
            <a:xfrm>
              <a:off x="5931799" y="5639657"/>
              <a:ext cx="1588326" cy="900000"/>
            </a:xfrm>
            <a:prstGeom prst="rect">
              <a:avLst/>
            </a:prstGeom>
          </p:spPr>
        </p:pic>
        <p:sp>
          <p:nvSpPr>
            <p:cNvPr id="66" name="正方形/長方形 65">
              <a:extLst>
                <a:ext uri="{FF2B5EF4-FFF2-40B4-BE49-F238E27FC236}">
                  <a16:creationId xmlns:a16="http://schemas.microsoft.com/office/drawing/2014/main" id="{631881EC-92BA-87B0-F119-4D57956FA60D}"/>
                </a:ext>
              </a:extLst>
            </p:cNvPr>
            <p:cNvSpPr/>
            <p:nvPr/>
          </p:nvSpPr>
          <p:spPr>
            <a:xfrm>
              <a:off x="7021621" y="6104316"/>
              <a:ext cx="380716" cy="119508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b="1"/>
            </a:p>
          </p:txBody>
        </p:sp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E58BD8C1-821F-70AD-4EBE-F1D838742836}"/>
                </a:ext>
              </a:extLst>
            </p:cNvPr>
            <p:cNvSpPr/>
            <p:nvPr/>
          </p:nvSpPr>
          <p:spPr>
            <a:xfrm>
              <a:off x="6757362" y="6205916"/>
              <a:ext cx="199957" cy="117502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b="1"/>
            </a:p>
          </p:txBody>
        </p:sp>
      </p:grp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81E17EC4-0005-88C3-37D8-B0F2683092D8}"/>
              </a:ext>
            </a:extLst>
          </p:cNvPr>
          <p:cNvSpPr/>
          <p:nvPr/>
        </p:nvSpPr>
        <p:spPr>
          <a:xfrm>
            <a:off x="5220785" y="6748232"/>
            <a:ext cx="223641" cy="152275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b="1"/>
          </a:p>
        </p:txBody>
      </p:sp>
      <p:cxnSp>
        <p:nvCxnSpPr>
          <p:cNvPr id="82" name="カギ線コネクタ 81">
            <a:extLst>
              <a:ext uri="{FF2B5EF4-FFF2-40B4-BE49-F238E27FC236}">
                <a16:creationId xmlns:a16="http://schemas.microsoft.com/office/drawing/2014/main" id="{11487C2A-76E6-9A26-8F78-8A3DB2669031}"/>
              </a:ext>
            </a:extLst>
          </p:cNvPr>
          <p:cNvCxnSpPr>
            <a:stCxn id="67" idx="2"/>
            <a:endCxn id="80" idx="2"/>
          </p:cNvCxnSpPr>
          <p:nvPr/>
        </p:nvCxnSpPr>
        <p:spPr>
          <a:xfrm rot="5400000" flipH="1">
            <a:off x="5990976" y="6242137"/>
            <a:ext cx="198447" cy="1515188"/>
          </a:xfrm>
          <a:prstGeom prst="bentConnector3">
            <a:avLst>
              <a:gd name="adj1" fmla="val -115194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テキスト ボックス 83">
            <a:extLst>
              <a:ext uri="{FF2B5EF4-FFF2-40B4-BE49-F238E27FC236}">
                <a16:creationId xmlns:a16="http://schemas.microsoft.com/office/drawing/2014/main" id="{61F7E611-6180-39A1-BB66-D898967093BD}"/>
              </a:ext>
            </a:extLst>
          </p:cNvPr>
          <p:cNvSpPr txBox="1"/>
          <p:nvPr/>
        </p:nvSpPr>
        <p:spPr>
          <a:xfrm>
            <a:off x="4029088" y="4570867"/>
            <a:ext cx="20576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200" b="1"/>
              <a:t>例題：交通費検索</a:t>
            </a:r>
          </a:p>
        </p:txBody>
      </p:sp>
      <p:cxnSp>
        <p:nvCxnSpPr>
          <p:cNvPr id="55" name="カギ線コネクタ 54">
            <a:extLst>
              <a:ext uri="{FF2B5EF4-FFF2-40B4-BE49-F238E27FC236}">
                <a16:creationId xmlns:a16="http://schemas.microsoft.com/office/drawing/2014/main" id="{4B4BDEB1-6519-EA77-56D1-0463360F18E1}"/>
              </a:ext>
            </a:extLst>
          </p:cNvPr>
          <p:cNvCxnSpPr>
            <a:cxnSpLocks/>
            <a:stCxn id="44" idx="1"/>
            <a:endCxn id="45" idx="1"/>
          </p:cNvCxnSpPr>
          <p:nvPr/>
        </p:nvCxnSpPr>
        <p:spPr>
          <a:xfrm rot="10800000" flipH="1">
            <a:off x="3747901" y="5098396"/>
            <a:ext cx="1967856" cy="534632"/>
          </a:xfrm>
          <a:prstGeom prst="bentConnector3">
            <a:avLst>
              <a:gd name="adj1" fmla="val -11617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カギ線コネクタ 59">
            <a:extLst>
              <a:ext uri="{FF2B5EF4-FFF2-40B4-BE49-F238E27FC236}">
                <a16:creationId xmlns:a16="http://schemas.microsoft.com/office/drawing/2014/main" id="{967FD00A-8F76-9F47-EE2A-8A564C2D73AA}"/>
              </a:ext>
            </a:extLst>
          </p:cNvPr>
          <p:cNvCxnSpPr>
            <a:cxnSpLocks/>
            <a:stCxn id="43" idx="0"/>
            <a:endCxn id="46" idx="0"/>
          </p:cNvCxnSpPr>
          <p:nvPr/>
        </p:nvCxnSpPr>
        <p:spPr>
          <a:xfrm rot="5400000" flipH="1" flipV="1">
            <a:off x="5202954" y="4062519"/>
            <a:ext cx="508633" cy="2468430"/>
          </a:xfrm>
          <a:prstGeom prst="bentConnector3">
            <a:avLst>
              <a:gd name="adj1" fmla="val 126096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矢印: 下 9">
            <a:extLst>
              <a:ext uri="{FF2B5EF4-FFF2-40B4-BE49-F238E27FC236}">
                <a16:creationId xmlns:a16="http://schemas.microsoft.com/office/drawing/2014/main" id="{131352A5-DFA9-0CAB-FF3C-81B4E28E5753}"/>
              </a:ext>
            </a:extLst>
          </p:cNvPr>
          <p:cNvSpPr/>
          <p:nvPr/>
        </p:nvSpPr>
        <p:spPr>
          <a:xfrm rot="19894232">
            <a:off x="6498533" y="6043388"/>
            <a:ext cx="148885" cy="252072"/>
          </a:xfrm>
          <a:prstGeom prst="downArrow">
            <a:avLst>
              <a:gd name="adj1" fmla="val 26471"/>
              <a:gd name="adj2" fmla="val 4434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矢印: 下 9">
            <a:extLst>
              <a:ext uri="{FF2B5EF4-FFF2-40B4-BE49-F238E27FC236}">
                <a16:creationId xmlns:a16="http://schemas.microsoft.com/office/drawing/2014/main" id="{DC113CC8-C23D-744D-2F65-7A0AA7B11DA1}"/>
              </a:ext>
            </a:extLst>
          </p:cNvPr>
          <p:cNvSpPr/>
          <p:nvPr/>
        </p:nvSpPr>
        <p:spPr>
          <a:xfrm rot="3906422">
            <a:off x="5612168" y="6714203"/>
            <a:ext cx="148885" cy="252072"/>
          </a:xfrm>
          <a:prstGeom prst="downArrow">
            <a:avLst>
              <a:gd name="adj1" fmla="val 26471"/>
              <a:gd name="adj2" fmla="val 4434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96" name="グループ化 95">
            <a:extLst>
              <a:ext uri="{FF2B5EF4-FFF2-40B4-BE49-F238E27FC236}">
                <a16:creationId xmlns:a16="http://schemas.microsoft.com/office/drawing/2014/main" id="{3BB236F7-BEA9-13C8-49B0-F50375755786}"/>
              </a:ext>
            </a:extLst>
          </p:cNvPr>
          <p:cNvGrpSpPr/>
          <p:nvPr/>
        </p:nvGrpSpPr>
        <p:grpSpPr>
          <a:xfrm>
            <a:off x="198556" y="3757092"/>
            <a:ext cx="3343216" cy="438582"/>
            <a:chOff x="198556" y="4805922"/>
            <a:chExt cx="3343216" cy="438582"/>
          </a:xfrm>
        </p:grpSpPr>
        <p:sp>
          <p:nvSpPr>
            <p:cNvPr id="97" name="テキスト ボックス 96">
              <a:extLst>
                <a:ext uri="{FF2B5EF4-FFF2-40B4-BE49-F238E27FC236}">
                  <a16:creationId xmlns:a16="http://schemas.microsoft.com/office/drawing/2014/main" id="{06BFC642-FC91-7EA6-A6FA-1CAFCD724440}"/>
                </a:ext>
              </a:extLst>
            </p:cNvPr>
            <p:cNvSpPr txBox="1"/>
            <p:nvPr/>
          </p:nvSpPr>
          <p:spPr>
            <a:xfrm>
              <a:off x="415893" y="4805922"/>
              <a:ext cx="3125879" cy="438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2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実習内容</a:t>
              </a:r>
              <a:endParaRPr kumimoji="1" lang="en-US" altLang="ja-JP" sz="12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kumimoji="1" lang="ja-JP" altLang="en-US" sz="1050">
                  <a:latin typeface="Times New Roman" panose="02020603050405020304" pitchFamily="18" charset="0"/>
                  <a:cs typeface="Times New Roman" panose="02020603050405020304" pitchFamily="18" charset="0"/>
                </a:rPr>
                <a:t>（実習期間：</a:t>
              </a:r>
              <a:r>
                <a:rPr kumimoji="1" lang="en-US" altLang="ja-JP" sz="10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2024</a:t>
              </a:r>
              <a:r>
                <a:rPr kumimoji="1" lang="ja-JP" altLang="en-US" sz="1050">
                  <a:latin typeface="Times New Roman" panose="02020603050405020304" pitchFamily="18" charset="0"/>
                  <a:cs typeface="Times New Roman" panose="02020603050405020304" pitchFamily="18" charset="0"/>
                </a:rPr>
                <a:t>年</a:t>
              </a:r>
              <a:r>
                <a:rPr kumimoji="1" lang="en-US" altLang="ja-JP" sz="10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9</a:t>
              </a:r>
              <a:r>
                <a:rPr kumimoji="1" lang="ja-JP" altLang="en-US" sz="1050">
                  <a:latin typeface="Times New Roman" panose="02020603050405020304" pitchFamily="18" charset="0"/>
                  <a:cs typeface="Times New Roman" panose="02020603050405020304" pitchFamily="18" charset="0"/>
                </a:rPr>
                <a:t>月</a:t>
              </a:r>
              <a:r>
                <a:rPr kumimoji="1" lang="en-US" altLang="ja-JP" sz="10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9</a:t>
              </a:r>
              <a:r>
                <a:rPr kumimoji="1" lang="ja-JP" altLang="en-US" sz="1050">
                  <a:latin typeface="Times New Roman" panose="02020603050405020304" pitchFamily="18" charset="0"/>
                  <a:cs typeface="Times New Roman" panose="02020603050405020304" pitchFamily="18" charset="0"/>
                </a:rPr>
                <a:t>日</a:t>
              </a:r>
              <a:r>
                <a:rPr kumimoji="1" lang="en-US" altLang="ja-JP" sz="10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〜2024</a:t>
              </a:r>
              <a:r>
                <a:rPr kumimoji="1" lang="ja-JP" altLang="en-US" sz="1050">
                  <a:latin typeface="Times New Roman" panose="02020603050405020304" pitchFamily="18" charset="0"/>
                  <a:cs typeface="Times New Roman" panose="02020603050405020304" pitchFamily="18" charset="0"/>
                </a:rPr>
                <a:t>年</a:t>
              </a:r>
              <a:r>
                <a:rPr kumimoji="1" lang="en-US" altLang="ja-JP" sz="10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9</a:t>
              </a:r>
              <a:r>
                <a:rPr kumimoji="1" lang="ja-JP" altLang="en-US" sz="1050">
                  <a:latin typeface="Times New Roman" panose="02020603050405020304" pitchFamily="18" charset="0"/>
                  <a:cs typeface="Times New Roman" panose="02020603050405020304" pitchFamily="18" charset="0"/>
                </a:rPr>
                <a:t>月</a:t>
              </a:r>
              <a:r>
                <a:rPr kumimoji="1" lang="en-US" altLang="ja-JP" sz="10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20</a:t>
              </a:r>
              <a:r>
                <a:rPr kumimoji="1" lang="ja-JP" altLang="en-US" sz="1050">
                  <a:latin typeface="Times New Roman" panose="02020603050405020304" pitchFamily="18" charset="0"/>
                  <a:cs typeface="Times New Roman" panose="02020603050405020304" pitchFamily="18" charset="0"/>
                </a:rPr>
                <a:t>日）</a:t>
              </a:r>
            </a:p>
          </p:txBody>
        </p:sp>
        <p:sp>
          <p:nvSpPr>
            <p:cNvPr id="98" name="円/楕円 97">
              <a:extLst>
                <a:ext uri="{FF2B5EF4-FFF2-40B4-BE49-F238E27FC236}">
                  <a16:creationId xmlns:a16="http://schemas.microsoft.com/office/drawing/2014/main" id="{53D18DD5-3362-7E8B-5842-983B821793DD}"/>
                </a:ext>
              </a:extLst>
            </p:cNvPr>
            <p:cNvSpPr/>
            <p:nvPr/>
          </p:nvSpPr>
          <p:spPr>
            <a:xfrm>
              <a:off x="198556" y="4841087"/>
              <a:ext cx="179642" cy="16255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18" name="グループ化 117">
            <a:extLst>
              <a:ext uri="{FF2B5EF4-FFF2-40B4-BE49-F238E27FC236}">
                <a16:creationId xmlns:a16="http://schemas.microsoft.com/office/drawing/2014/main" id="{9A4C2AD4-C358-AFCE-88CC-FABBE080EF63}"/>
              </a:ext>
            </a:extLst>
          </p:cNvPr>
          <p:cNvGrpSpPr/>
          <p:nvPr/>
        </p:nvGrpSpPr>
        <p:grpSpPr>
          <a:xfrm>
            <a:off x="4030759" y="7766871"/>
            <a:ext cx="2973081" cy="301796"/>
            <a:chOff x="3976126" y="7179790"/>
            <a:chExt cx="2973081" cy="301796"/>
          </a:xfrm>
        </p:grpSpPr>
        <p:sp>
          <p:nvSpPr>
            <p:cNvPr id="99" name="テキスト ボックス 98">
              <a:extLst>
                <a:ext uri="{FF2B5EF4-FFF2-40B4-BE49-F238E27FC236}">
                  <a16:creationId xmlns:a16="http://schemas.microsoft.com/office/drawing/2014/main" id="{89C38A66-6769-7775-BF7A-61FC024E783E}"/>
                </a:ext>
              </a:extLst>
            </p:cNvPr>
            <p:cNvSpPr txBox="1"/>
            <p:nvPr/>
          </p:nvSpPr>
          <p:spPr>
            <a:xfrm>
              <a:off x="3976126" y="7204587"/>
              <a:ext cx="20559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200" b="1"/>
                <a:t>実装環境・フレームワーク</a:t>
              </a:r>
            </a:p>
          </p:txBody>
        </p:sp>
        <p:pic>
          <p:nvPicPr>
            <p:cNvPr id="101" name="図 100" descr="ロゴ&#10;&#10;自動的に生成された説明">
              <a:extLst>
                <a:ext uri="{FF2B5EF4-FFF2-40B4-BE49-F238E27FC236}">
                  <a16:creationId xmlns:a16="http://schemas.microsoft.com/office/drawing/2014/main" id="{3DD8BA5E-CFDD-FECC-7F39-EF7AA6319A1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6194" t="32587" r="4006" b="31979"/>
            <a:stretch/>
          </p:blipFill>
          <p:spPr>
            <a:xfrm>
              <a:off x="6228375" y="7179790"/>
              <a:ext cx="720832" cy="276999"/>
            </a:xfrm>
            <a:prstGeom prst="rect">
              <a:avLst/>
            </a:prstGeom>
          </p:spPr>
        </p:pic>
      </p:grpSp>
      <p:pic>
        <p:nvPicPr>
          <p:cNvPr id="103" name="図 102" descr="コンピューターのスクリーンショット&#10;&#10;自動的に生成された説明">
            <a:extLst>
              <a:ext uri="{FF2B5EF4-FFF2-40B4-BE49-F238E27FC236}">
                <a16:creationId xmlns:a16="http://schemas.microsoft.com/office/drawing/2014/main" id="{E7922526-4B04-58D3-BCB6-411BF8CF002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83994" y="8191702"/>
            <a:ext cx="3160479" cy="2032199"/>
          </a:xfrm>
          <a:prstGeom prst="rect">
            <a:avLst/>
          </a:prstGeom>
        </p:spPr>
      </p:pic>
      <p:grpSp>
        <p:nvGrpSpPr>
          <p:cNvPr id="92" name="グループ化 91">
            <a:extLst>
              <a:ext uri="{FF2B5EF4-FFF2-40B4-BE49-F238E27FC236}">
                <a16:creationId xmlns:a16="http://schemas.microsoft.com/office/drawing/2014/main" id="{BDE94AEF-0245-53D8-F0F7-5EB6A7FBA72A}"/>
              </a:ext>
            </a:extLst>
          </p:cNvPr>
          <p:cNvGrpSpPr/>
          <p:nvPr/>
        </p:nvGrpSpPr>
        <p:grpSpPr>
          <a:xfrm>
            <a:off x="259871" y="6300276"/>
            <a:ext cx="3304366" cy="276999"/>
            <a:chOff x="198556" y="4800727"/>
            <a:chExt cx="3304366" cy="276999"/>
          </a:xfrm>
        </p:grpSpPr>
        <p:sp>
          <p:nvSpPr>
            <p:cNvPr id="89" name="テキスト ボックス 88">
              <a:extLst>
                <a:ext uri="{FF2B5EF4-FFF2-40B4-BE49-F238E27FC236}">
                  <a16:creationId xmlns:a16="http://schemas.microsoft.com/office/drawing/2014/main" id="{B435CFDE-E689-32F3-FCDE-3C07218C28FD}"/>
                </a:ext>
              </a:extLst>
            </p:cNvPr>
            <p:cNvSpPr txBox="1"/>
            <p:nvPr/>
          </p:nvSpPr>
          <p:spPr>
            <a:xfrm>
              <a:off x="377043" y="4800727"/>
              <a:ext cx="312587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1200" b="1"/>
                <a:t>インターンシップで学んだこと</a:t>
              </a:r>
            </a:p>
          </p:txBody>
        </p:sp>
        <p:sp>
          <p:nvSpPr>
            <p:cNvPr id="91" name="円/楕円 90">
              <a:extLst>
                <a:ext uri="{FF2B5EF4-FFF2-40B4-BE49-F238E27FC236}">
                  <a16:creationId xmlns:a16="http://schemas.microsoft.com/office/drawing/2014/main" id="{9963398F-B75B-818F-EAC6-1F7775ED8270}"/>
                </a:ext>
              </a:extLst>
            </p:cNvPr>
            <p:cNvSpPr/>
            <p:nvPr/>
          </p:nvSpPr>
          <p:spPr>
            <a:xfrm>
              <a:off x="198556" y="4841087"/>
              <a:ext cx="179642" cy="162554"/>
            </a:xfrm>
            <a:prstGeom prst="ellipse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04" name="テキスト ボックス 103">
            <a:extLst>
              <a:ext uri="{FF2B5EF4-FFF2-40B4-BE49-F238E27FC236}">
                <a16:creationId xmlns:a16="http://schemas.microsoft.com/office/drawing/2014/main" id="{AFEC492E-F555-6FFA-F5E7-BA31DA37B581}"/>
              </a:ext>
            </a:extLst>
          </p:cNvPr>
          <p:cNvSpPr txBox="1"/>
          <p:nvPr/>
        </p:nvSpPr>
        <p:spPr>
          <a:xfrm>
            <a:off x="168134" y="6729622"/>
            <a:ext cx="19072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050" dirty="0"/>
              <a:t>UiPath</a:t>
            </a:r>
            <a:r>
              <a:rPr kumimoji="1" lang="ja-JP" altLang="en-US" sz="1050"/>
              <a:t>というツールで</a:t>
            </a:r>
            <a:endParaRPr kumimoji="1" lang="en-US" altLang="ja-JP" sz="1050" dirty="0"/>
          </a:p>
          <a:p>
            <a:r>
              <a:rPr kumimoji="1" lang="ja-JP" altLang="en-US" sz="1050"/>
              <a:t>　</a:t>
            </a:r>
            <a:r>
              <a:rPr kumimoji="1" lang="en-US" altLang="ja-JP" sz="1050" dirty="0"/>
              <a:t> </a:t>
            </a:r>
            <a:r>
              <a:rPr kumimoji="1" lang="ja-JP" altLang="en-US" sz="1050"/>
              <a:t>業務の自動化の体験</a:t>
            </a:r>
            <a:endParaRPr kumimoji="1" lang="en-US" altLang="ja-JP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ja-JP" altLang="en-US" sz="1050"/>
              <a:t>ロジカルな問題解決力</a:t>
            </a:r>
            <a:endParaRPr kumimoji="1" lang="en-US" altLang="ja-JP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ja-JP" altLang="en-US" sz="1050"/>
              <a:t>振り返り活動の重要性</a:t>
            </a:r>
            <a:endParaRPr kumimoji="1" lang="en-US" altLang="ja-JP" sz="1050" dirty="0"/>
          </a:p>
        </p:txBody>
      </p:sp>
      <p:grpSp>
        <p:nvGrpSpPr>
          <p:cNvPr id="116" name="グループ化 115">
            <a:extLst>
              <a:ext uri="{FF2B5EF4-FFF2-40B4-BE49-F238E27FC236}">
                <a16:creationId xmlns:a16="http://schemas.microsoft.com/office/drawing/2014/main" id="{17510CFA-E0D4-4EC3-3B07-8C4D1B0758E1}"/>
              </a:ext>
            </a:extLst>
          </p:cNvPr>
          <p:cNvGrpSpPr/>
          <p:nvPr/>
        </p:nvGrpSpPr>
        <p:grpSpPr>
          <a:xfrm>
            <a:off x="165541" y="7733872"/>
            <a:ext cx="3460175" cy="1489705"/>
            <a:chOff x="167584" y="6184901"/>
            <a:chExt cx="3374188" cy="1489705"/>
          </a:xfrm>
        </p:grpSpPr>
        <p:grpSp>
          <p:nvGrpSpPr>
            <p:cNvPr id="93" name="グループ化 92">
              <a:extLst>
                <a:ext uri="{FF2B5EF4-FFF2-40B4-BE49-F238E27FC236}">
                  <a16:creationId xmlns:a16="http://schemas.microsoft.com/office/drawing/2014/main" id="{3170CE84-8C22-AFBF-6B79-D4EDA7E37848}"/>
                </a:ext>
              </a:extLst>
            </p:cNvPr>
            <p:cNvGrpSpPr/>
            <p:nvPr/>
          </p:nvGrpSpPr>
          <p:grpSpPr>
            <a:xfrm>
              <a:off x="236251" y="6184901"/>
              <a:ext cx="3305521" cy="276999"/>
              <a:chOff x="198556" y="4796643"/>
              <a:chExt cx="3305521" cy="276999"/>
            </a:xfrm>
          </p:grpSpPr>
          <p:sp>
            <p:nvSpPr>
              <p:cNvPr id="94" name="テキスト ボックス 93">
                <a:extLst>
                  <a:ext uri="{FF2B5EF4-FFF2-40B4-BE49-F238E27FC236}">
                    <a16:creationId xmlns:a16="http://schemas.microsoft.com/office/drawing/2014/main" id="{62C094BE-C212-BEDD-D126-5772404A605E}"/>
                  </a:ext>
                </a:extLst>
              </p:cNvPr>
              <p:cNvSpPr txBox="1"/>
              <p:nvPr/>
            </p:nvSpPr>
            <p:spPr>
              <a:xfrm>
                <a:off x="378198" y="4796643"/>
                <a:ext cx="312587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ja-JP" altLang="en-US" sz="1200" b="1"/>
                  <a:t>就職への活かし方</a:t>
                </a:r>
              </a:p>
            </p:txBody>
          </p:sp>
          <p:sp>
            <p:nvSpPr>
              <p:cNvPr id="95" name="円/楕円 94">
                <a:extLst>
                  <a:ext uri="{FF2B5EF4-FFF2-40B4-BE49-F238E27FC236}">
                    <a16:creationId xmlns:a16="http://schemas.microsoft.com/office/drawing/2014/main" id="{B751A1AC-7A66-4DFE-0C08-3E75EFCF018E}"/>
                  </a:ext>
                </a:extLst>
              </p:cNvPr>
              <p:cNvSpPr/>
              <p:nvPr/>
            </p:nvSpPr>
            <p:spPr>
              <a:xfrm>
                <a:off x="198556" y="4841087"/>
                <a:ext cx="179642" cy="162554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107" name="テキスト ボックス 106">
              <a:extLst>
                <a:ext uri="{FF2B5EF4-FFF2-40B4-BE49-F238E27FC236}">
                  <a16:creationId xmlns:a16="http://schemas.microsoft.com/office/drawing/2014/main" id="{2469CAE6-C8E5-A77A-E9D7-3866E33A7265}"/>
                </a:ext>
              </a:extLst>
            </p:cNvPr>
            <p:cNvSpPr txBox="1"/>
            <p:nvPr/>
          </p:nvSpPr>
          <p:spPr>
            <a:xfrm>
              <a:off x="167584" y="6543527"/>
              <a:ext cx="3339872" cy="11310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ja-JP" altLang="en-US" sz="1050">
                  <a:effectLst/>
                  <a:latin typeface="YuMincho"/>
                </a:rPr>
                <a:t>私のキャリア形成における重要な一歩</a:t>
              </a:r>
              <a:endParaRPr lang="en-US" altLang="ja-JP" sz="1050" dirty="0">
                <a:effectLst/>
                <a:latin typeface="YuMincho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ja-JP" altLang="en-US" sz="1050">
                  <a:effectLst/>
                  <a:latin typeface="YuMincho"/>
                </a:rPr>
                <a:t>プロフェッショナルな環境で姿勢や考え方について 多くの学び</a:t>
              </a:r>
              <a:endParaRPr lang="en-US" altLang="ja-JP" sz="1050" dirty="0">
                <a:effectLst/>
                <a:latin typeface="YuMincho"/>
              </a:endParaRPr>
            </a:p>
            <a:p>
              <a:r>
                <a:rPr lang="ja-JP" altLang="en-US" sz="1050">
                  <a:latin typeface="YuMincho"/>
                </a:rPr>
                <a:t>　　</a:t>
              </a:r>
              <a:endParaRPr lang="en-US" altLang="ja-JP" sz="1050" dirty="0">
                <a:effectLst/>
                <a:latin typeface="YuMincho"/>
              </a:endParaRPr>
            </a:p>
            <a:p>
              <a:pPr algn="ctr"/>
              <a:r>
                <a:rPr lang="ja-JP" altLang="en-US" sz="1200" b="1">
                  <a:effectLst/>
                  <a:latin typeface="YuMincho"/>
                </a:rPr>
                <a:t>将来：常に学び続ける姿勢を持ち、チームに</a:t>
              </a:r>
              <a:endParaRPr lang="en-US" altLang="ja-JP" sz="1200" b="1" dirty="0">
                <a:effectLst/>
                <a:latin typeface="YuMincho"/>
              </a:endParaRPr>
            </a:p>
            <a:p>
              <a:pPr algn="ctr"/>
              <a:r>
                <a:rPr lang="ja-JP" altLang="en-US" sz="1200" b="1">
                  <a:effectLst/>
                  <a:latin typeface="YuMincho"/>
                </a:rPr>
                <a:t>貢献できるエン ジニア</a:t>
              </a:r>
              <a:endParaRPr lang="ja-JP" altLang="en-US" sz="1200" b="1"/>
            </a:p>
          </p:txBody>
        </p:sp>
      </p:grpSp>
      <p:pic>
        <p:nvPicPr>
          <p:cNvPr id="109" name="図 108" descr="テーブルを囲む人々&#10;&#10;中程度の精度で自動的に生成された説明">
            <a:extLst>
              <a:ext uri="{FF2B5EF4-FFF2-40B4-BE49-F238E27FC236}">
                <a16:creationId xmlns:a16="http://schemas.microsoft.com/office/drawing/2014/main" id="{5B1895A8-F515-6FBC-F72A-A67D3B527D2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35082" y="9196898"/>
            <a:ext cx="1880568" cy="14104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3" name="図 112" descr="屋内, 人, テーブル, 事務所 が含まれている画像&#10;&#10;自動的に生成された説明">
            <a:extLst>
              <a:ext uri="{FF2B5EF4-FFF2-40B4-BE49-F238E27FC236}">
                <a16:creationId xmlns:a16="http://schemas.microsoft.com/office/drawing/2014/main" id="{DBC2BB49-D547-478E-3C45-3BE285701AF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728452" y="4663067"/>
            <a:ext cx="1620041" cy="12150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5" name="図 114" descr="会議室でコンピューターを使っている女性&#10;&#10;低い精度で自動的に生成された説明">
            <a:extLst>
              <a:ext uri="{FF2B5EF4-FFF2-40B4-BE49-F238E27FC236}">
                <a16:creationId xmlns:a16="http://schemas.microsoft.com/office/drawing/2014/main" id="{12A8BF99-26A5-A9D5-E5FD-0CFD1A3CEC0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44534" y="4915879"/>
            <a:ext cx="1582774" cy="11870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9" name="矢印: 下 9">
            <a:extLst>
              <a:ext uri="{FF2B5EF4-FFF2-40B4-BE49-F238E27FC236}">
                <a16:creationId xmlns:a16="http://schemas.microsoft.com/office/drawing/2014/main" id="{499CD9E8-24EC-CF35-FD21-3779334F797C}"/>
              </a:ext>
            </a:extLst>
          </p:cNvPr>
          <p:cNvSpPr/>
          <p:nvPr/>
        </p:nvSpPr>
        <p:spPr>
          <a:xfrm>
            <a:off x="1843236" y="8506684"/>
            <a:ext cx="148885" cy="252072"/>
          </a:xfrm>
          <a:prstGeom prst="downArrow">
            <a:avLst>
              <a:gd name="adj1" fmla="val 26471"/>
              <a:gd name="adj2" fmla="val 4434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円/楕円 1">
            <a:extLst>
              <a:ext uri="{FF2B5EF4-FFF2-40B4-BE49-F238E27FC236}">
                <a16:creationId xmlns:a16="http://schemas.microsoft.com/office/drawing/2014/main" id="{0E227D0E-5977-2FC4-4F73-50109A8C5179}"/>
              </a:ext>
            </a:extLst>
          </p:cNvPr>
          <p:cNvSpPr/>
          <p:nvPr/>
        </p:nvSpPr>
        <p:spPr>
          <a:xfrm>
            <a:off x="3824119" y="1973113"/>
            <a:ext cx="179642" cy="16255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円/楕円 2">
            <a:extLst>
              <a:ext uri="{FF2B5EF4-FFF2-40B4-BE49-F238E27FC236}">
                <a16:creationId xmlns:a16="http://schemas.microsoft.com/office/drawing/2014/main" id="{C7F39431-1C8F-C0A8-A10D-2D14A8499AE5}"/>
              </a:ext>
            </a:extLst>
          </p:cNvPr>
          <p:cNvSpPr/>
          <p:nvPr/>
        </p:nvSpPr>
        <p:spPr>
          <a:xfrm>
            <a:off x="3826391" y="4625351"/>
            <a:ext cx="179642" cy="16255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円/楕円 3">
            <a:extLst>
              <a:ext uri="{FF2B5EF4-FFF2-40B4-BE49-F238E27FC236}">
                <a16:creationId xmlns:a16="http://schemas.microsoft.com/office/drawing/2014/main" id="{D183990D-632A-F139-4055-9B4C76B43C5E}"/>
              </a:ext>
            </a:extLst>
          </p:cNvPr>
          <p:cNvSpPr/>
          <p:nvPr/>
        </p:nvSpPr>
        <p:spPr>
          <a:xfrm>
            <a:off x="3830155" y="7842400"/>
            <a:ext cx="179642" cy="16255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454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9" grpId="0" animBg="1"/>
      <p:bldP spid="41" grpId="0" animBg="1"/>
      <p:bldP spid="40" grpId="0" animBg="1"/>
      <p:bldP spid="119" grpId="0" animBg="1"/>
    </p:bldLst>
  </p:timing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301</TotalTime>
  <Words>224</Words>
  <Application>Microsoft Macintosh PowerPoint</Application>
  <PresentationFormat>ユーザー設定</PresentationFormat>
  <Paragraphs>60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9" baseType="lpstr">
      <vt:lpstr>-webkit-standard</vt:lpstr>
      <vt:lpstr>YuMincho</vt:lpstr>
      <vt:lpstr>游ゴシック</vt:lpstr>
      <vt:lpstr>Aptos</vt:lpstr>
      <vt:lpstr>Aptos Display</vt:lpstr>
      <vt:lpstr>Arial</vt:lpstr>
      <vt:lpstr>Times New Roman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Nguyen Van Su (NGUYENVAN SU)</dc:creator>
  <cp:lastModifiedBy>Nguyen Van Su (NGUYENVAN SU)</cp:lastModifiedBy>
  <cp:revision>21</cp:revision>
  <cp:lastPrinted>2024-12-24T01:17:36Z</cp:lastPrinted>
  <dcterms:created xsi:type="dcterms:W3CDTF">2024-12-23T21:34:50Z</dcterms:created>
  <dcterms:modified xsi:type="dcterms:W3CDTF">2025-01-09T01:59:52Z</dcterms:modified>
</cp:coreProperties>
</file>

<file path=docProps/thumbnail.jpeg>
</file>